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 id="274" r:id="rId18"/>
    <p:sldId id="271" r:id="rId19"/>
    <p:sldId id="272" r:id="rId2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427" autoAdjust="0"/>
  </p:normalViewPr>
  <p:slideViewPr>
    <p:cSldViewPr>
      <p:cViewPr varScale="1">
        <p:scale>
          <a:sx n="64" d="100"/>
          <a:sy n="64" d="100"/>
        </p:scale>
        <p:origin x="156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CCF6E20-77C6-4C63-9853-323C1ADAD895}" type="datetimeFigureOut">
              <a:rPr lang="es-ES" smtClean="0"/>
              <a:pPr/>
              <a:t>28/10/2020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BBC6A3-F5C7-4DC6-BE15-48445C10F8ED}"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CF6E20-77C6-4C63-9853-323C1ADAD895}" type="datetimeFigureOut">
              <a:rPr lang="es-ES" smtClean="0"/>
              <a:pPr/>
              <a:t>28/10/2020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BBC6A3-F5C7-4DC6-BE15-48445C10F8ED}"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CCF6E20-77C6-4C63-9853-323C1ADAD895}" type="datetimeFigureOut">
              <a:rPr lang="es-ES" smtClean="0"/>
              <a:pPr/>
              <a:t>28/10/2020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BBC6A3-F5C7-4DC6-BE15-48445C10F8ED}"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CCF6E20-77C6-4C63-9853-323C1ADAD895}" type="datetimeFigureOut">
              <a:rPr lang="es-ES" smtClean="0"/>
              <a:pPr/>
              <a:t>28/10/2020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6BBC6A3-F5C7-4DC6-BE15-48445C10F8ED}"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CCF6E20-77C6-4C63-9853-323C1ADAD895}" type="datetimeFigureOut">
              <a:rPr lang="es-ES" smtClean="0"/>
              <a:pPr/>
              <a:t>28/10/2020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6BBC6A3-F5C7-4DC6-BE15-48445C10F8ED}"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CCF6E20-77C6-4C63-9853-323C1ADAD895}" type="datetimeFigureOut">
              <a:rPr lang="es-ES" smtClean="0"/>
              <a:pPr/>
              <a:t>28/10/2020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6BBC6A3-F5C7-4DC6-BE15-48445C10F8ED}"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CF6E20-77C6-4C63-9853-323C1ADAD895}" type="datetimeFigureOut">
              <a:rPr lang="es-ES" smtClean="0"/>
              <a:pPr/>
              <a:t>28/10/2020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6BBC6A3-F5C7-4DC6-BE15-48445C10F8ED}"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CF6E20-77C6-4C63-9853-323C1ADAD895}" type="datetimeFigureOut">
              <a:rPr lang="es-ES" smtClean="0"/>
              <a:pPr/>
              <a:t>28/10/2020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6BBC6A3-F5C7-4DC6-BE15-48445C10F8ED}"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CF6E20-77C6-4C63-9853-323C1ADAD895}" type="datetimeFigureOut">
              <a:rPr lang="es-ES" smtClean="0"/>
              <a:pPr/>
              <a:t>28/10/2020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6BBC6A3-F5C7-4DC6-BE15-48445C10F8ED}"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CF6E20-77C6-4C63-9853-323C1ADAD895}" type="datetimeFigureOut">
              <a:rPr lang="es-ES" smtClean="0"/>
              <a:pPr/>
              <a:t>28/10/2020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BBC6A3-F5C7-4DC6-BE15-48445C10F8ED}"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CF6E20-77C6-4C63-9853-323C1ADAD895}" type="datetimeFigureOut">
              <a:rPr lang="es-ES" smtClean="0"/>
              <a:pPr/>
              <a:t>28/10/2020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BBC6A3-F5C7-4DC6-BE15-48445C10F8ED}"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CF6E20-77C6-4C63-9853-323C1ADAD895}" type="datetimeFigureOut">
              <a:rPr lang="es-ES" smtClean="0"/>
              <a:pPr/>
              <a:t>28/10/2020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BBC6A3-F5C7-4DC6-BE15-48445C10F8ED}"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hyperlink" Target="http://www.captandoelcosmos.com/la-optica-de-las-estrellas-los-anillos-de-difraccion/" TargetMode="External"/><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hyperlink" Target="https://en.wikipedia.org/wiki/Diffraction_formalism"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556792"/>
            <a:ext cx="8229600" cy="1143000"/>
          </a:xfrm>
        </p:spPr>
        <p:txBody>
          <a:bodyPr/>
          <a:lstStyle/>
          <a:p>
            <a:r>
              <a:rPr lang="es-ES" dirty="0"/>
              <a:t>LA DIFRACCIÓN</a:t>
            </a:r>
          </a:p>
        </p:txBody>
      </p:sp>
      <p:pic>
        <p:nvPicPr>
          <p:cNvPr id="11266" name="Picture 2" descr="Resultado de imagen de DIFRACCION"/>
          <p:cNvPicPr>
            <a:picLocks noChangeAspect="1" noChangeArrowheads="1"/>
          </p:cNvPicPr>
          <p:nvPr/>
        </p:nvPicPr>
        <p:blipFill>
          <a:blip r:embed="rId2" cstate="print"/>
          <a:srcRect/>
          <a:stretch>
            <a:fillRect/>
          </a:stretch>
        </p:blipFill>
        <p:spPr bwMode="auto">
          <a:xfrm>
            <a:off x="3347864" y="2996952"/>
            <a:ext cx="2857500" cy="224790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C:\Users\Usuario\Pictures\Optica\op.38.jpg"/>
          <p:cNvPicPr/>
          <p:nvPr/>
        </p:nvPicPr>
        <p:blipFill>
          <a:blip r:embed="rId2" cstate="print"/>
          <a:srcRect/>
          <a:stretch>
            <a:fillRect/>
          </a:stretch>
        </p:blipFill>
        <p:spPr bwMode="auto">
          <a:xfrm>
            <a:off x="2627784" y="4379937"/>
            <a:ext cx="4067175" cy="1857375"/>
          </a:xfrm>
          <a:prstGeom prst="rect">
            <a:avLst/>
          </a:prstGeom>
          <a:noFill/>
          <a:ln w="9525">
            <a:noFill/>
            <a:miter lim="800000"/>
            <a:headEnd/>
            <a:tailEnd/>
          </a:ln>
        </p:spPr>
      </p:pic>
      <p:sp>
        <p:nvSpPr>
          <p:cNvPr id="14337" name="Rectangle 1"/>
          <p:cNvSpPr>
            <a:spLocks noChangeArrowheads="1"/>
          </p:cNvSpPr>
          <p:nvPr/>
        </p:nvSpPr>
        <p:spPr bwMode="auto">
          <a:xfrm>
            <a:off x="539552" y="404664"/>
            <a:ext cx="8136904"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Hemos visto que tanto la </a:t>
            </a:r>
            <a:r>
              <a:rPr kumimoji="0" lang="es-ES" b="0" i="1" u="none" strike="noStrike" cap="none" normalizeH="0" baseline="0" dirty="0">
                <a:ln>
                  <a:noFill/>
                </a:ln>
                <a:solidFill>
                  <a:schemeClr val="tx1"/>
                </a:solidFill>
                <a:effectLst/>
                <a:latin typeface="Comic Sans MS" pitchFamily="66" charset="0"/>
                <a:ea typeface="Calibri" pitchFamily="34" charset="0"/>
                <a:cs typeface="Times New Roman" pitchFamily="18" charset="0"/>
              </a:rPr>
              <a:t>reflexi</a:t>
            </a:r>
            <a:r>
              <a:rPr kumimoji="0" lang="es-ES" b="0" i="1"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1"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como la </a:t>
            </a:r>
            <a:r>
              <a:rPr kumimoji="0" lang="es-ES" b="0" i="1" u="none" strike="noStrike" cap="none" normalizeH="0" baseline="0" dirty="0">
                <a:ln>
                  <a:noFill/>
                </a:ln>
                <a:solidFill>
                  <a:schemeClr val="tx1"/>
                </a:solidFill>
                <a:effectLst/>
                <a:latin typeface="Comic Sans MS" pitchFamily="66" charset="0"/>
                <a:ea typeface="Calibri" pitchFamily="34" charset="0"/>
                <a:cs typeface="Times New Roman" pitchFamily="18" charset="0"/>
              </a:rPr>
              <a:t>refracci</a:t>
            </a:r>
            <a:r>
              <a:rPr kumimoji="0" lang="es-ES" b="0" i="1"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1"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se definen como cambios en la direcci</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 de la onda cuando se encuentra con una superficie de separaci</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 de dos medios. En el primer caso, el cambio tiene lugar en el mismo medio, mientras que, en el segundo, hay un cambio de medio. Estos dos fen</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menos pueden darse </a:t>
            </a:r>
            <a:r>
              <a:rPr kumimoji="0" lang="es-ES" b="0" i="1" u="none" strike="noStrike" cap="none" normalizeH="0" baseline="0" dirty="0">
                <a:ln>
                  <a:noFill/>
                </a:ln>
                <a:solidFill>
                  <a:schemeClr val="tx1"/>
                </a:solidFill>
                <a:effectLst/>
                <a:latin typeface="Comic Sans MS" pitchFamily="66" charset="0"/>
                <a:ea typeface="Calibri" pitchFamily="34" charset="0"/>
                <a:cs typeface="Times New Roman" pitchFamily="18" charset="0"/>
              </a:rPr>
              <a:t>tanto en ondas como en part</a:t>
            </a:r>
            <a:r>
              <a:rPr kumimoji="0" lang="es-ES" b="0" i="1"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ES" b="0" i="1" u="none" strike="noStrike" cap="none" normalizeH="0" baseline="0" dirty="0">
                <a:ln>
                  <a:noFill/>
                </a:ln>
                <a:solidFill>
                  <a:schemeClr val="tx1"/>
                </a:solidFill>
                <a:effectLst/>
                <a:latin typeface="Comic Sans MS" pitchFamily="66" charset="0"/>
                <a:ea typeface="Calibri" pitchFamily="34" charset="0"/>
                <a:cs typeface="Times New Roman" pitchFamily="18" charset="0"/>
              </a:rPr>
              <a:t>culas</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Sin embargo, la </a:t>
            </a:r>
            <a:r>
              <a:rPr kumimoji="0" lang="es-ES" b="0" i="0" u="none" strike="noStrike" cap="none" normalizeH="0" baseline="0" dirty="0">
                <a:ln>
                  <a:noFill/>
                </a:ln>
                <a:solidFill>
                  <a:schemeClr val="accent3">
                    <a:lumMod val="50000"/>
                  </a:schemeClr>
                </a:solidFill>
                <a:effectLst/>
                <a:latin typeface="Comic Sans MS" pitchFamily="66" charset="0"/>
                <a:ea typeface="Calibri" pitchFamily="34" charset="0"/>
                <a:cs typeface="Times New Roman" pitchFamily="18" charset="0"/>
              </a:rPr>
              <a:t>difracci</a:t>
            </a:r>
            <a:r>
              <a:rPr kumimoji="0" lang="es-ES" b="0" i="0" u="none" strike="noStrike" cap="none" normalizeH="0" baseline="0" dirty="0">
                <a:ln>
                  <a:noFill/>
                </a:ln>
                <a:solidFill>
                  <a:schemeClr val="accent3">
                    <a:lumMod val="50000"/>
                  </a:schemeClr>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accent3">
                    <a:lumMod val="50000"/>
                  </a:schemeClr>
                </a:solidFill>
                <a:effectLst/>
                <a:latin typeface="Comic Sans MS" pitchFamily="66" charset="0"/>
                <a:ea typeface="Calibri" pitchFamily="34" charset="0"/>
                <a:cs typeface="Times New Roman" pitchFamily="18" charset="0"/>
              </a:rPr>
              <a:t>n</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es un fen</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meno </a:t>
            </a:r>
            <a:r>
              <a:rPr kumimoji="0" lang="es-ES" b="0" i="0" u="none" strike="noStrike" cap="none" normalizeH="0" baseline="0" dirty="0">
                <a:ln>
                  <a:noFill/>
                </a:ln>
                <a:solidFill>
                  <a:schemeClr val="accent3">
                    <a:lumMod val="50000"/>
                  </a:schemeClr>
                </a:solidFill>
                <a:effectLst/>
                <a:latin typeface="Comic Sans MS" pitchFamily="66" charset="0"/>
                <a:ea typeface="Calibri" pitchFamily="34" charset="0"/>
                <a:cs typeface="Times New Roman" pitchFamily="18" charset="0"/>
              </a:rPr>
              <a:t>exclusivo de las ondas</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lo que nos permite determinar si estamos ante un hecho de naturaleza ondulatoria o de naturaleza corpuscular.</a:t>
            </a:r>
            <a:endParaRPr kumimoji="0" lang="es-ES" sz="11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a:t>
            </a:r>
            <a:endParaRPr kumimoji="0" lang="es-ES" sz="3200" b="0" i="0" u="none" strike="noStrike" cap="none" normalizeH="0" baseline="0" dirty="0">
              <a:ln>
                <a:noFill/>
              </a:ln>
              <a:solidFill>
                <a:schemeClr val="tx1"/>
              </a:solidFill>
              <a:effectLst/>
              <a:latin typeface="Arial" pitchFamily="34" charset="0"/>
              <a:cs typeface="Arial" pitchFamily="34" charset="0"/>
            </a:endParaRPr>
          </a:p>
        </p:txBody>
      </p:sp>
      <p:sp>
        <p:nvSpPr>
          <p:cNvPr id="5" name="4 CuadroTexto"/>
          <p:cNvSpPr txBox="1"/>
          <p:nvPr/>
        </p:nvSpPr>
        <p:spPr>
          <a:xfrm>
            <a:off x="683568" y="2996952"/>
            <a:ext cx="7920880" cy="923330"/>
          </a:xfrm>
          <a:prstGeom prst="rect">
            <a:avLst/>
          </a:prstGeom>
          <a:solidFill>
            <a:schemeClr val="accent3">
              <a:lumMod val="60000"/>
              <a:lumOff val="40000"/>
            </a:schemeClr>
          </a:solidFill>
          <a:ln>
            <a:solidFill>
              <a:schemeClr val="accent3">
                <a:lumMod val="50000"/>
              </a:schemeClr>
            </a:solidFill>
          </a:ln>
        </p:spPr>
        <p:txBody>
          <a:bodyPr wrap="square" rtlCol="0">
            <a:spAutoFit/>
          </a:bodyPr>
          <a:lstStyle/>
          <a:p>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Definimos la difracci</a:t>
            </a:r>
            <a:r>
              <a:rPr lang="es-ES" dirty="0">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 como el cambio de direcci</a:t>
            </a:r>
            <a:r>
              <a:rPr lang="es-ES" dirty="0">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 que experimenta una onda cuando se encuentra con un objeto o con una abertura o rendija de dimensiones similares o menores que la longitud de onda de la onda.</a:t>
            </a:r>
            <a:endParaRPr lang="es-E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404665"/>
            <a:ext cx="8064896" cy="1200329"/>
          </a:xfrm>
          <a:prstGeom prst="rect">
            <a:avLst/>
          </a:prstGeom>
        </p:spPr>
        <p:txBody>
          <a:bodyPr wrap="square">
            <a:spAutoFit/>
          </a:bodyPr>
          <a:lstStyle/>
          <a:p>
            <a:pPr algn="just"/>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La consecuencia inmediata es que la onda alcanza lugares del objeto o de la abertura que no alcanzar</a:t>
            </a:r>
            <a:r>
              <a:rPr lang="es-ES" dirty="0">
                <a:ea typeface="Calibri" pitchFamily="34" charset="0"/>
                <a:cs typeface="Times New Roman" pitchFamily="18" charset="0"/>
              </a:rPr>
              <a:t>í</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a si se tratara de un conjunto de part</a:t>
            </a:r>
            <a:r>
              <a:rPr lang="es-ES" dirty="0">
                <a:ea typeface="Calibri" pitchFamily="34" charset="0"/>
                <a:cs typeface="Times New Roman" pitchFamily="18" charset="0"/>
              </a:rPr>
              <a:t>í</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culas. La onda rodea los bordes del objeto o ranura dando lugar a zonas de penumbra o sombra.</a:t>
            </a:r>
            <a:endParaRPr lang="es-ES" dirty="0"/>
          </a:p>
        </p:txBody>
      </p:sp>
      <p:sp>
        <p:nvSpPr>
          <p:cNvPr id="15361" name="Rectangle 1"/>
          <p:cNvSpPr>
            <a:spLocks noChangeArrowheads="1"/>
          </p:cNvSpPr>
          <p:nvPr/>
        </p:nvSpPr>
        <p:spPr bwMode="auto">
          <a:xfrm>
            <a:off x="683568" y="1760186"/>
            <a:ext cx="8064896" cy="36471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Si las dimensiones del objeto o ranura son mayores que la λ de la onda, no se produce difracci</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 y la onda avanza sin desviarse y en l</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nea recta (como si se tratara de un conjunto de part</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í</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culas).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La explicaci</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 a este hecho se puede dar bas</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ndonos en el principio de </a:t>
            </a:r>
            <a:r>
              <a:rPr kumimoji="0" lang="es-ES" b="0" i="0" u="none" strike="noStrike" cap="none" normalizeH="0" baseline="0" dirty="0" err="1">
                <a:ln>
                  <a:noFill/>
                </a:ln>
                <a:solidFill>
                  <a:schemeClr val="tx1"/>
                </a:solidFill>
                <a:effectLst/>
                <a:latin typeface="Comic Sans MS" pitchFamily="66" charset="0"/>
                <a:ea typeface="Calibri" pitchFamily="34" charset="0"/>
                <a:cs typeface="Times New Roman" pitchFamily="18" charset="0"/>
              </a:rPr>
              <a:t>Huygens</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La parte del frente de ondas que queda sin tapar por el objeto o la rendija se comporta como un conjunto de emisores de ondas secundarias elementales, que son las que van a avanzar rodeando el obst</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culo o abertura.</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11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11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La difracci</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 se da en cualquier tipo de ondas. Sin embargo, debido a su dependencia con la relaci</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 entre las dimensiones de λ y del objeto o abertura, ser</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m</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s o menos f</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á</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cil observarla.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332656"/>
            <a:ext cx="8280920" cy="5801588"/>
          </a:xfrm>
          <a:prstGeom prst="rect">
            <a:avLst/>
          </a:prstGeom>
        </p:spPr>
        <p:txBody>
          <a:bodyPr wrap="square">
            <a:spAutoFit/>
          </a:bodyPr>
          <a:lstStyle/>
          <a:p>
            <a:pPr lvl="0" algn="just" eaLnBrk="0" fontAlgn="base" hangingPunct="0">
              <a:spcBef>
                <a:spcPct val="0"/>
              </a:spcBef>
              <a:spcAft>
                <a:spcPct val="0"/>
              </a:spcAft>
            </a:pPr>
            <a:endParaRPr kumimoji="0" lang="es-ES" sz="1100" b="0" i="0" u="none" strike="noStrike" cap="none" normalizeH="0" baseline="0" dirty="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buFontTx/>
              <a:buChar char="•"/>
            </a:pP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En el caso del </a:t>
            </a:r>
            <a:r>
              <a:rPr kumimoji="0" lang="es-ES" b="0" i="0" u="sng" strike="noStrike" cap="none" normalizeH="0" baseline="0" dirty="0">
                <a:ln>
                  <a:noFill/>
                </a:ln>
                <a:solidFill>
                  <a:schemeClr val="tx1"/>
                </a:solidFill>
                <a:effectLst/>
                <a:latin typeface="Comic Sans MS" pitchFamily="66" charset="0"/>
                <a:ea typeface="Calibri" pitchFamily="34" charset="0"/>
                <a:cs typeface="Times New Roman" pitchFamily="18" charset="0"/>
              </a:rPr>
              <a:t>sonido</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 donde las λ oscilan entre algunos cm y varios metros, se produce difracci</a:t>
            </a:r>
            <a:r>
              <a:rPr lang="es-ES" dirty="0">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 con bastante frecuencia, ya que pueden rodear obst</a:t>
            </a:r>
            <a:r>
              <a:rPr lang="es-ES" dirty="0">
                <a:ea typeface="Calibri" pitchFamily="34" charset="0"/>
                <a:cs typeface="Times New Roman" pitchFamily="18" charset="0"/>
              </a:rPr>
              <a:t>á</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culos de esas dimensiones o inferiores. Por este motivo podemos escuchar una conversaci</a:t>
            </a:r>
            <a:r>
              <a:rPr lang="es-ES" dirty="0">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n al otro lado de una esquina sin ver a los interlocutores.</a:t>
            </a:r>
          </a:p>
          <a:p>
            <a:pPr lvl="0" algn="just" eaLnBrk="0" fontAlgn="base" hangingPunct="0">
              <a:spcBef>
                <a:spcPct val="0"/>
              </a:spcBef>
              <a:spcAft>
                <a:spcPct val="0"/>
              </a:spcAft>
            </a:pPr>
            <a:endPar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endParaRPr>
          </a:p>
          <a:p>
            <a:pPr lvl="0" algn="just" eaLnBrk="0" fontAlgn="base" hangingPunct="0">
              <a:spcBef>
                <a:spcPct val="0"/>
              </a:spcBef>
              <a:spcAft>
                <a:spcPct val="0"/>
              </a:spcAft>
              <a:buFontTx/>
              <a:buChar char="•"/>
            </a:pPr>
            <a:r>
              <a:rPr lang="es-ES" dirty="0">
                <a:latin typeface="Comic Sans MS" pitchFamily="66" charset="0"/>
              </a:rPr>
              <a:t> Si se trata de la </a:t>
            </a:r>
            <a:r>
              <a:rPr lang="es-ES" u="sng" dirty="0">
                <a:latin typeface="Comic Sans MS" pitchFamily="66" charset="0"/>
              </a:rPr>
              <a:t>luz visible</a:t>
            </a:r>
            <a:r>
              <a:rPr lang="es-ES" dirty="0">
                <a:latin typeface="Comic Sans MS" pitchFamily="66" charset="0"/>
              </a:rPr>
              <a:t>, como las λ son muy pequeñas, del orden de 400 a 700 </a:t>
            </a:r>
            <a:r>
              <a:rPr lang="es-ES" dirty="0" err="1">
                <a:latin typeface="Comic Sans MS" pitchFamily="66" charset="0"/>
              </a:rPr>
              <a:t>nm</a:t>
            </a:r>
            <a:r>
              <a:rPr lang="es-ES" dirty="0">
                <a:latin typeface="Comic Sans MS" pitchFamily="66" charset="0"/>
              </a:rPr>
              <a:t>, es difícil observar la difracción de la luz en nuestro mundo macroscópico. Sin embargo, puede hacerse visible cuando se observa con un microscopio, llegando a “emborronar” la imagen, es decir, obteniendo una imagen poco nítida.</a:t>
            </a:r>
          </a:p>
          <a:p>
            <a:pPr lvl="0" algn="just" eaLnBrk="0" fontAlgn="base" hangingPunct="0">
              <a:spcBef>
                <a:spcPct val="0"/>
              </a:spcBef>
              <a:spcAft>
                <a:spcPct val="0"/>
              </a:spcAft>
            </a:pPr>
            <a:endParaRPr lang="es-ES" dirty="0">
              <a:latin typeface="Comic Sans MS" pitchFamily="66" charset="0"/>
            </a:endParaRPr>
          </a:p>
          <a:p>
            <a:pPr lvl="0" algn="just">
              <a:buFont typeface="Arial" pitchFamily="34" charset="0"/>
              <a:buChar char="•"/>
            </a:pPr>
            <a:r>
              <a:rPr lang="es-ES" dirty="0">
                <a:latin typeface="Comic Sans MS" pitchFamily="66" charset="0"/>
              </a:rPr>
              <a:t> En el caso de las </a:t>
            </a:r>
            <a:r>
              <a:rPr lang="es-ES" u="sng" dirty="0">
                <a:latin typeface="Comic Sans MS" pitchFamily="66" charset="0"/>
              </a:rPr>
              <a:t>ondas de radio</a:t>
            </a:r>
            <a:r>
              <a:rPr lang="es-ES" dirty="0">
                <a:latin typeface="Comic Sans MS" pitchFamily="66" charset="0"/>
              </a:rPr>
              <a:t>, donde las λ son diferentes según se trate de ondas de A.M. u ondas de F.M. En el primer caso, las dimensiones están entre 180 y 6000 m para la longitud de onda, lo que le permite a estas ondas salvar obstáculos como montañas o edificios. Sin embargo, las de F.M. tienen λ de entre 2,7 y 3,7 m, por lo que están mucho más limitadas. Este es el motivo de que oigamos con menor dificultad las emisoras de radio de A.M. y no las de F.M.</a:t>
            </a:r>
          </a:p>
          <a:p>
            <a:pPr lvl="0" algn="just"/>
            <a:endParaRPr lang="es-ES" dirty="0">
              <a:latin typeface="Comic Sans MS"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7584" y="332656"/>
            <a:ext cx="7848872" cy="4801314"/>
          </a:xfrm>
          <a:prstGeom prst="rect">
            <a:avLst/>
          </a:prstGeom>
        </p:spPr>
        <p:txBody>
          <a:bodyPr wrap="square">
            <a:spAutoFit/>
          </a:bodyPr>
          <a:lstStyle/>
          <a:p>
            <a:pPr algn="just">
              <a:buFont typeface="Arial" pitchFamily="34" charset="0"/>
              <a:buChar char="•"/>
            </a:pPr>
            <a:r>
              <a:rPr lang="es-ES" dirty="0">
                <a:latin typeface="Comic Sans MS" pitchFamily="66" charset="0"/>
              </a:rPr>
              <a:t> En el caso de </a:t>
            </a:r>
            <a:r>
              <a:rPr lang="es-ES" u="sng" dirty="0">
                <a:latin typeface="Comic Sans MS" pitchFamily="66" charset="0"/>
              </a:rPr>
              <a:t>ondas de TV</a:t>
            </a:r>
            <a:r>
              <a:rPr lang="es-ES" dirty="0">
                <a:latin typeface="Comic Sans MS" pitchFamily="66" charset="0"/>
              </a:rPr>
              <a:t> ocurre algo similar a las de radio de F.M., pues sus λ se encuentran entre 0,1 m y 10 m, lo que hace necesario instalar equipos de repetición en lugares elevados que hagan llegar la señal.</a:t>
            </a:r>
          </a:p>
          <a:p>
            <a:pPr algn="just"/>
            <a:endParaRPr lang="es-ES" dirty="0">
              <a:latin typeface="Comic Sans MS" pitchFamily="66" charset="0"/>
            </a:endParaRPr>
          </a:p>
          <a:p>
            <a:pPr lvl="0" algn="just">
              <a:buFont typeface="Arial" pitchFamily="34" charset="0"/>
              <a:buChar char="•"/>
            </a:pPr>
            <a:r>
              <a:rPr lang="es-ES" dirty="0">
                <a:latin typeface="Comic Sans MS" pitchFamily="66" charset="0"/>
              </a:rPr>
              <a:t> La difracción de </a:t>
            </a:r>
            <a:r>
              <a:rPr lang="es-ES" u="sng" dirty="0">
                <a:latin typeface="Comic Sans MS" pitchFamily="66" charset="0"/>
              </a:rPr>
              <a:t>rayos X</a:t>
            </a:r>
            <a:r>
              <a:rPr lang="es-ES" dirty="0">
                <a:latin typeface="Comic Sans MS" pitchFamily="66" charset="0"/>
              </a:rPr>
              <a:t> ha permitido conocer la estructura interior de muchos cristales, cuyos átomos o iones actúan como una red de difracción. Es decir, las distancias entre estas partículas son tan pequeñas que permiten que las ondas de rayos X puedan difractarse</a:t>
            </a:r>
          </a:p>
          <a:p>
            <a:pPr lvl="0" algn="just"/>
            <a:r>
              <a:rPr lang="es-ES" dirty="0">
                <a:latin typeface="Comic Sans MS" pitchFamily="66" charset="0"/>
              </a:rPr>
              <a:t>(λ ≈ 0,1 </a:t>
            </a:r>
            <a:r>
              <a:rPr lang="es-ES" dirty="0" err="1">
                <a:latin typeface="Comic Sans MS" pitchFamily="66" charset="0"/>
              </a:rPr>
              <a:t>nm</a:t>
            </a:r>
            <a:r>
              <a:rPr lang="es-ES" dirty="0">
                <a:latin typeface="Comic Sans MS" pitchFamily="66" charset="0"/>
              </a:rPr>
              <a:t>). Si proyectamos sobre una pantalla la onda difractada después de atravesar el cristal, obtendremos información sobre la distribución de los átomos o iones del mismo.</a:t>
            </a:r>
          </a:p>
          <a:p>
            <a:pPr lvl="0"/>
            <a:endParaRPr lang="es-ES" dirty="0">
              <a:latin typeface="Comic Sans MS" pitchFamily="66" charset="0"/>
            </a:endParaRPr>
          </a:p>
          <a:p>
            <a:pPr lvl="0"/>
            <a:endParaRPr lang="es-ES" dirty="0">
              <a:latin typeface="Comic Sans MS" pitchFamily="66" charset="0"/>
            </a:endParaRPr>
          </a:p>
          <a:p>
            <a:pPr lvl="0"/>
            <a:endParaRPr lang="es-ES" dirty="0">
              <a:latin typeface="Comic Sans MS" pitchFamily="66" charset="0"/>
            </a:endParaRPr>
          </a:p>
          <a:p>
            <a:pPr lvl="0"/>
            <a:endParaRPr lang="es-ES" dirty="0">
              <a:latin typeface="Comic Sans MS" pitchFamily="66" charset="0"/>
            </a:endParaRPr>
          </a:p>
          <a:p>
            <a:pPr lvl="0" algn="just" eaLnBrk="0" fontAlgn="base" hangingPunct="0">
              <a:spcBef>
                <a:spcPct val="0"/>
              </a:spcBef>
              <a:spcAft>
                <a:spcPct val="0"/>
              </a:spcAft>
              <a:buFontTx/>
              <a:buChar char="•"/>
            </a:pPr>
            <a:endParaRPr kumimoji="0" lang="es-ES" b="0" i="0" u="none" strike="noStrike" cap="none" normalizeH="0" baseline="0" dirty="0">
              <a:ln>
                <a:noFill/>
              </a:ln>
              <a:solidFill>
                <a:schemeClr val="tx1"/>
              </a:solidFill>
              <a:effectLst/>
              <a:latin typeface="Comic Sans MS" pitchFamily="66" charset="0"/>
              <a:cs typeface="Arial" pitchFamily="34" charset="0"/>
            </a:endParaRPr>
          </a:p>
        </p:txBody>
      </p:sp>
      <p:pic>
        <p:nvPicPr>
          <p:cNvPr id="3" name="2 Imagen" descr="E:\1.ALFONSO 18-19\FÍSICA BACH\Optica\op.21.jpg"/>
          <p:cNvPicPr/>
          <p:nvPr/>
        </p:nvPicPr>
        <p:blipFill>
          <a:blip r:embed="rId2" cstate="print"/>
          <a:srcRect/>
          <a:stretch>
            <a:fillRect/>
          </a:stretch>
        </p:blipFill>
        <p:spPr bwMode="auto">
          <a:xfrm>
            <a:off x="3929062" y="3882231"/>
            <a:ext cx="1507034" cy="1923033"/>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E:\1.ALFONSO 18-19\FÍSICA BACH\Optica\op.35.jpg"/>
          <p:cNvPicPr/>
          <p:nvPr/>
        </p:nvPicPr>
        <p:blipFill>
          <a:blip r:embed="rId2" cstate="print"/>
          <a:srcRect l="2169" t="3205" r="32987" b="3526"/>
          <a:stretch>
            <a:fillRect/>
          </a:stretch>
        </p:blipFill>
        <p:spPr bwMode="auto">
          <a:xfrm>
            <a:off x="1691680" y="1340768"/>
            <a:ext cx="4548386" cy="2483743"/>
          </a:xfrm>
          <a:prstGeom prst="rect">
            <a:avLst/>
          </a:prstGeom>
          <a:noFill/>
          <a:ln w="9525">
            <a:noFill/>
            <a:miter lim="800000"/>
            <a:headEnd/>
            <a:tailEnd/>
          </a:ln>
        </p:spPr>
      </p:pic>
      <p:sp>
        <p:nvSpPr>
          <p:cNvPr id="16385" name="Rectangle 1"/>
          <p:cNvSpPr>
            <a:spLocks noChangeArrowheads="1"/>
          </p:cNvSpPr>
          <p:nvPr/>
        </p:nvSpPr>
        <p:spPr bwMode="auto">
          <a:xfrm>
            <a:off x="611560" y="569821"/>
            <a:ext cx="799288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rPr>
              <a:t>El patrón de difracción muestra franjas alternas brillantes y oscuras, pero de intensidad cada vez menor, a medida que nos alejamos del centro.</a:t>
            </a:r>
            <a:endParaRPr kumimoji="0" lang="es-ES" sz="3200" b="0" i="0" u="none" strike="noStrike" cap="none" normalizeH="0" baseline="0" dirty="0">
              <a:ln>
                <a:noFill/>
              </a:ln>
              <a:solidFill>
                <a:schemeClr val="tx1"/>
              </a:solidFill>
              <a:effectLst/>
              <a:latin typeface="Comic Sans MS" pitchFamily="66" charset="0"/>
              <a:cs typeface="Arial" pitchFamily="34" charset="0"/>
            </a:endParaRPr>
          </a:p>
        </p:txBody>
      </p:sp>
      <p:sp>
        <p:nvSpPr>
          <p:cNvPr id="16386" name="Rectangle 2"/>
          <p:cNvSpPr>
            <a:spLocks noChangeArrowheads="1"/>
          </p:cNvSpPr>
          <p:nvPr/>
        </p:nvSpPr>
        <p:spPr bwMode="auto">
          <a:xfrm>
            <a:off x="611560" y="3866565"/>
            <a:ext cx="792088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Seg</a:t>
            </a:r>
            <a:r>
              <a:rPr kumimoji="0" lang="es-ES" b="0" i="0" u="none" strike="noStrike" cap="none" normalizeH="0" baseline="0" dirty="0">
                <a:ln>
                  <a:noFill/>
                </a:ln>
                <a:solidFill>
                  <a:srgbClr val="000000"/>
                </a:solidFill>
                <a:effectLst/>
                <a:latin typeface="Calibri"/>
                <a:ea typeface="Calibri" pitchFamily="34" charset="0"/>
                <a:cs typeface="Times New Roman" pitchFamily="18" charset="0"/>
              </a:rPr>
              <a:t>ú</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n el principio de </a:t>
            </a:r>
            <a:r>
              <a:rPr kumimoji="0" lang="es-ES" b="0" i="0" u="none" strike="noStrike" cap="none" normalizeH="0" baseline="0" dirty="0" err="1">
                <a:ln>
                  <a:noFill/>
                </a:ln>
                <a:solidFill>
                  <a:srgbClr val="000000"/>
                </a:solidFill>
                <a:effectLst/>
                <a:latin typeface="Comic Sans MS" pitchFamily="66" charset="0"/>
                <a:ea typeface="Calibri" pitchFamily="34" charset="0"/>
                <a:cs typeface="Times New Roman" pitchFamily="18" charset="0"/>
              </a:rPr>
              <a:t>Huygens</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 los puntos del frente de onda que no son tapados por el obst</a:t>
            </a:r>
            <a:r>
              <a:rPr kumimoji="0" lang="es-ES" b="0" i="0" u="none" strike="noStrike" cap="none" normalizeH="0" baseline="0" dirty="0">
                <a:ln>
                  <a:noFill/>
                </a:ln>
                <a:solidFill>
                  <a:srgbClr val="000000"/>
                </a:solidFill>
                <a:effectLst/>
                <a:latin typeface="Calibri"/>
                <a:ea typeface="Calibri" pitchFamily="34" charset="0"/>
                <a:cs typeface="Times New Roman" pitchFamily="18" charset="0"/>
              </a:rPr>
              <a:t>á</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culo se convierten en emisores de ondas secundarias u ondas difractadas. Si las observamos a diferentes </a:t>
            </a:r>
            <a:r>
              <a:rPr kumimoji="0" lang="es-ES" b="0" i="0" u="none" strike="noStrike" cap="none" normalizeH="0" baseline="0" dirty="0">
                <a:ln>
                  <a:noFill/>
                </a:ln>
                <a:solidFill>
                  <a:srgbClr val="000000"/>
                </a:solidFill>
                <a:effectLst/>
                <a:latin typeface="Calibri"/>
                <a:ea typeface="Calibri" pitchFamily="34" charset="0"/>
                <a:cs typeface="Times New Roman" pitchFamily="18" charset="0"/>
              </a:rPr>
              <a:t>á</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ngulos θ respecto a la direcci</a:t>
            </a:r>
            <a:r>
              <a:rPr kumimoji="0" lang="es-ES" b="0" i="0" u="none" strike="noStrike" cap="none" normalizeH="0" baseline="0" dirty="0">
                <a:ln>
                  <a:noFill/>
                </a:ln>
                <a:solidFill>
                  <a:srgbClr val="000000"/>
                </a:solidFill>
                <a:effectLst/>
                <a:latin typeface="Calibri"/>
                <a:ea typeface="Calibri" pitchFamily="34" charset="0"/>
                <a:cs typeface="Times New Roman" pitchFamily="18" charset="0"/>
              </a:rPr>
              <a:t>ó</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n de incidencia, encontramos que para ciertas direcciones la intensidad resulta nula (franja oscura). Estas direcciones de intensidad nula est</a:t>
            </a:r>
            <a:r>
              <a:rPr kumimoji="0" lang="es-ES" b="0" i="0" u="none" strike="noStrike" cap="none" normalizeH="0" baseline="0" dirty="0">
                <a:ln>
                  <a:noFill/>
                </a:ln>
                <a:solidFill>
                  <a:srgbClr val="000000"/>
                </a:solidFill>
                <a:effectLst/>
                <a:latin typeface="Calibri"/>
                <a:ea typeface="Calibri" pitchFamily="34" charset="0"/>
                <a:cs typeface="Times New Roman" pitchFamily="18" charset="0"/>
              </a:rPr>
              <a:t>á</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n dadas por la ecuaci</a:t>
            </a:r>
            <a:r>
              <a:rPr kumimoji="0" lang="es-ES" b="0" i="0" u="none" strike="noStrike" cap="none" normalizeH="0" baseline="0" dirty="0">
                <a:ln>
                  <a:noFill/>
                </a:ln>
                <a:solidFill>
                  <a:srgbClr val="000000"/>
                </a:solidFill>
                <a:effectLst/>
                <a:latin typeface="Calibri"/>
                <a:ea typeface="Calibri" pitchFamily="34" charset="0"/>
                <a:cs typeface="Times New Roman" pitchFamily="18" charset="0"/>
              </a:rPr>
              <a:t>ó</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n:</a:t>
            </a:r>
            <a:endParaRPr kumimoji="0" lang="es-E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					</a:t>
            </a:r>
            <a:r>
              <a:rPr kumimoji="0" lang="es-ES" b="0" i="0" u="none" strike="noStrike" cap="none" normalizeH="0" baseline="0" dirty="0">
                <a:ln>
                  <a:noFill/>
                </a:ln>
                <a:solidFill>
                  <a:srgbClr val="FF0000"/>
                </a:solidFill>
                <a:latin typeface="Comic Sans MS" pitchFamily="66" charset="0"/>
                <a:ea typeface="Calibri" pitchFamily="34" charset="0"/>
                <a:cs typeface="Times New Roman" pitchFamily="18" charset="0"/>
              </a:rPr>
              <a:t>sin θ = </a:t>
            </a:r>
            <a:r>
              <a:rPr kumimoji="0" lang="es-ES" b="0" i="0" u="none" strike="noStrike" cap="none" normalizeH="0" baseline="0" dirty="0" err="1">
                <a:ln>
                  <a:noFill/>
                </a:ln>
                <a:solidFill>
                  <a:srgbClr val="FF0000"/>
                </a:solidFill>
                <a:latin typeface="Comic Sans MS" pitchFamily="66" charset="0"/>
                <a:ea typeface="Calibri" pitchFamily="34" charset="0"/>
                <a:cs typeface="Times New Roman" pitchFamily="18" charset="0"/>
              </a:rPr>
              <a:t>n</a:t>
            </a:r>
            <a:r>
              <a:rPr kumimoji="0" lang="es-ES" b="0" i="0" u="none" strike="noStrike" cap="none" normalizeH="0" baseline="0" dirty="0" err="1">
                <a:ln>
                  <a:noFill/>
                </a:ln>
                <a:solidFill>
                  <a:srgbClr val="FF0000"/>
                </a:solidFill>
                <a:latin typeface="Calibri"/>
                <a:ea typeface="Calibri" pitchFamily="34" charset="0"/>
                <a:cs typeface="Times New Roman" pitchFamily="18" charset="0"/>
              </a:rPr>
              <a:t>·</a:t>
            </a:r>
            <a:r>
              <a:rPr kumimoji="0" lang="es-ES" b="0" i="0" u="none" strike="noStrike" cap="none" normalizeH="0" baseline="0" dirty="0" err="1">
                <a:ln>
                  <a:noFill/>
                </a:ln>
                <a:solidFill>
                  <a:srgbClr val="FF0000"/>
                </a:solidFill>
                <a:latin typeface="Comic Sans MS" pitchFamily="66" charset="0"/>
                <a:ea typeface="Calibri" pitchFamily="34" charset="0"/>
                <a:cs typeface="Times New Roman" pitchFamily="18" charset="0"/>
              </a:rPr>
              <a:t>λ</a:t>
            </a:r>
            <a:r>
              <a:rPr kumimoji="0" lang="es-ES" b="0" i="0" u="none" strike="noStrike" cap="none" normalizeH="0" baseline="0" dirty="0">
                <a:ln>
                  <a:noFill/>
                </a:ln>
                <a:solidFill>
                  <a:srgbClr val="FF0000"/>
                </a:solidFill>
                <a:latin typeface="Comic Sans MS" pitchFamily="66" charset="0"/>
                <a:ea typeface="Calibri" pitchFamily="34" charset="0"/>
                <a:cs typeface="Times New Roman" pitchFamily="18" charset="0"/>
              </a:rPr>
              <a:t>/b</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donde n =  ± 1, ± 2, </a:t>
            </a:r>
            <a:r>
              <a:rPr kumimoji="0" lang="es-ES" b="0" i="0" u="none" strike="noStrike" cap="none" normalizeH="0" baseline="0" dirty="0">
                <a:ln>
                  <a:noFill/>
                </a:ln>
                <a:solidFill>
                  <a:srgbClr val="000000"/>
                </a:solidFill>
                <a:effectLst/>
                <a:latin typeface="Calibri"/>
                <a:ea typeface="Calibri" pitchFamily="34" charset="0"/>
                <a:cs typeface="Times New Roman" pitchFamily="18" charset="0"/>
              </a:rPr>
              <a:t>…</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    y b el ancho de la rendija.</a:t>
            </a:r>
            <a:endParaRPr kumimoji="0" lang="es-ES"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99592" y="476673"/>
            <a:ext cx="7488832" cy="2862322"/>
          </a:xfrm>
          <a:prstGeom prst="rect">
            <a:avLst/>
          </a:prstGeom>
        </p:spPr>
        <p:txBody>
          <a:bodyPr wrap="square">
            <a:spAutoFit/>
          </a:bodyPr>
          <a:lstStyle/>
          <a:p>
            <a:pPr lvl="0" algn="just" eaLnBrk="0" fontAlgn="base" hangingPunct="0">
              <a:spcBef>
                <a:spcPct val="0"/>
              </a:spcBef>
              <a:spcAft>
                <a:spcPct val="0"/>
              </a:spcAft>
            </a:pP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No incluimos n = 0 porque corresponde a la observaci</a:t>
            </a:r>
            <a:r>
              <a:rPr lang="es-ES" dirty="0">
                <a:solidFill>
                  <a:srgbClr val="000000"/>
                </a:solidFill>
                <a:ea typeface="Calibri" pitchFamily="34" charset="0"/>
                <a:cs typeface="Times New Roman" pitchFamily="18" charset="0"/>
              </a:rPr>
              <a:t>ó</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n seg</a:t>
            </a:r>
            <a:r>
              <a:rPr lang="es-ES" dirty="0">
                <a:solidFill>
                  <a:srgbClr val="000000"/>
                </a:solidFill>
                <a:ea typeface="Calibri" pitchFamily="34" charset="0"/>
                <a:cs typeface="Times New Roman" pitchFamily="18" charset="0"/>
              </a:rPr>
              <a:t>ú</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n la direcci</a:t>
            </a:r>
            <a:r>
              <a:rPr lang="es-ES" dirty="0">
                <a:solidFill>
                  <a:srgbClr val="000000"/>
                </a:solidFill>
                <a:ea typeface="Calibri" pitchFamily="34" charset="0"/>
                <a:cs typeface="Times New Roman" pitchFamily="18" charset="0"/>
              </a:rPr>
              <a:t>ó</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n de incidencia, donde tenemos un m</a:t>
            </a:r>
            <a:r>
              <a:rPr lang="es-ES" dirty="0">
                <a:solidFill>
                  <a:srgbClr val="000000"/>
                </a:solidFill>
                <a:ea typeface="Calibri" pitchFamily="34" charset="0"/>
                <a:cs typeface="Times New Roman" pitchFamily="18" charset="0"/>
              </a:rPr>
              <a:t>á</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ximo de intensidad.</a:t>
            </a:r>
            <a:endParaRPr kumimoji="0" lang="es-ES" b="0" i="0" u="none" strike="noStrike" cap="none" normalizeH="0" baseline="0" dirty="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endPar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endParaRPr>
          </a:p>
          <a:p>
            <a:pPr lvl="0" algn="just" eaLnBrk="0" fontAlgn="base" hangingPunct="0">
              <a:spcBef>
                <a:spcPct val="0"/>
              </a:spcBef>
              <a:spcAft>
                <a:spcPct val="0"/>
              </a:spcAft>
            </a:pP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Este es el patr</a:t>
            </a:r>
            <a:r>
              <a:rPr lang="es-ES" dirty="0">
                <a:solidFill>
                  <a:srgbClr val="000000"/>
                </a:solidFill>
                <a:ea typeface="Calibri" pitchFamily="34" charset="0"/>
                <a:cs typeface="Times New Roman" pitchFamily="18" charset="0"/>
              </a:rPr>
              <a:t>ó</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n de difracci</a:t>
            </a:r>
            <a:r>
              <a:rPr lang="es-ES" dirty="0">
                <a:solidFill>
                  <a:srgbClr val="000000"/>
                </a:solidFill>
                <a:ea typeface="Calibri" pitchFamily="34" charset="0"/>
                <a:cs typeface="Times New Roman" pitchFamily="18" charset="0"/>
              </a:rPr>
              <a:t>ó</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n que se ver</a:t>
            </a:r>
            <a:r>
              <a:rPr lang="es-ES" dirty="0">
                <a:solidFill>
                  <a:srgbClr val="000000"/>
                </a:solidFill>
                <a:ea typeface="Calibri" pitchFamily="34" charset="0"/>
                <a:cs typeface="Times New Roman" pitchFamily="18" charset="0"/>
              </a:rPr>
              <a:t>í</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a en la pantalla al iluminar una rendija estrecha y larga con un l</a:t>
            </a:r>
            <a:r>
              <a:rPr lang="es-ES" dirty="0">
                <a:solidFill>
                  <a:srgbClr val="000000"/>
                </a:solidFill>
                <a:ea typeface="Calibri" pitchFamily="34" charset="0"/>
                <a:cs typeface="Times New Roman" pitchFamily="18" charset="0"/>
              </a:rPr>
              <a:t>á</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ser rojo:</a:t>
            </a:r>
          </a:p>
          <a:p>
            <a:pPr lvl="0" algn="just" eaLnBrk="0" fontAlgn="base" hangingPunct="0">
              <a:spcBef>
                <a:spcPct val="0"/>
              </a:spcBef>
              <a:spcAft>
                <a:spcPct val="0"/>
              </a:spcAft>
            </a:pPr>
            <a:endParaRPr lang="es-ES" dirty="0">
              <a:solidFill>
                <a:srgbClr val="000000"/>
              </a:solidFill>
              <a:latin typeface="Comic Sans MS" pitchFamily="66" charset="0"/>
              <a:cs typeface="Times New Roman" pitchFamily="18" charset="0"/>
            </a:endParaRPr>
          </a:p>
          <a:p>
            <a:pPr lvl="0" algn="just" eaLnBrk="0" fontAlgn="base" hangingPunct="0">
              <a:spcBef>
                <a:spcPct val="0"/>
              </a:spcBef>
              <a:spcAft>
                <a:spcPct val="0"/>
              </a:spcAft>
            </a:pPr>
            <a:endParaRPr kumimoji="0" lang="es-ES" b="0" i="0" u="none" strike="noStrike" cap="none" normalizeH="0" baseline="0" dirty="0">
              <a:ln>
                <a:noFill/>
              </a:ln>
              <a:solidFill>
                <a:srgbClr val="000000"/>
              </a:solidFill>
              <a:effectLst/>
              <a:latin typeface="Comic Sans MS" pitchFamily="66" charset="0"/>
              <a:cs typeface="Times New Roman" pitchFamily="18" charset="0"/>
            </a:endParaRPr>
          </a:p>
          <a:p>
            <a:pPr lvl="0" algn="just" eaLnBrk="0" fontAlgn="base" hangingPunct="0">
              <a:spcBef>
                <a:spcPct val="0"/>
              </a:spcBef>
              <a:spcAft>
                <a:spcPct val="0"/>
              </a:spcAft>
            </a:pPr>
            <a:endParaRPr lang="es-ES" dirty="0">
              <a:solidFill>
                <a:srgbClr val="000000"/>
              </a:solidFill>
              <a:latin typeface="Comic Sans MS" pitchFamily="66" charset="0"/>
              <a:cs typeface="Times New Roman" pitchFamily="18" charset="0"/>
            </a:endParaRPr>
          </a:p>
          <a:p>
            <a:pPr lvl="0" algn="just" eaLnBrk="0" fontAlgn="base" hangingPunct="0">
              <a:spcBef>
                <a:spcPct val="0"/>
              </a:spcBef>
              <a:spcAft>
                <a:spcPct val="0"/>
              </a:spcAft>
            </a:pPr>
            <a:endParaRPr kumimoji="0" lang="es-ES" b="0" i="0" u="none" strike="noStrike" cap="none" normalizeH="0" baseline="0" dirty="0">
              <a:ln>
                <a:noFill/>
              </a:ln>
              <a:solidFill>
                <a:srgbClr val="000000"/>
              </a:solidFill>
              <a:effectLst/>
              <a:latin typeface="Comic Sans MS" pitchFamily="66" charset="0"/>
              <a:cs typeface="Times New Roman" pitchFamily="18" charset="0"/>
            </a:endParaRPr>
          </a:p>
          <a:p>
            <a:pPr lvl="0" algn="just" eaLnBrk="0" fontAlgn="base" hangingPunct="0">
              <a:spcBef>
                <a:spcPct val="0"/>
              </a:spcBef>
              <a:spcAft>
                <a:spcPct val="0"/>
              </a:spcAft>
            </a:pPr>
            <a:endParaRPr kumimoji="0" lang="es-ES" b="0" i="0" u="none" strike="noStrike" cap="none" normalizeH="0" baseline="0" dirty="0">
              <a:ln>
                <a:noFill/>
              </a:ln>
              <a:solidFill>
                <a:schemeClr val="tx1"/>
              </a:solidFill>
              <a:effectLst/>
              <a:latin typeface="Arial" pitchFamily="34" charset="0"/>
              <a:cs typeface="Arial" pitchFamily="34" charset="0"/>
            </a:endParaRPr>
          </a:p>
        </p:txBody>
      </p:sp>
      <p:pic>
        <p:nvPicPr>
          <p:cNvPr id="3" name="2 Imagen" descr="http://fisicoporundia.eu5.org/exp/imagenes/Q2-Single-Slit-Diffraction.jpg"/>
          <p:cNvPicPr/>
          <p:nvPr/>
        </p:nvPicPr>
        <p:blipFill>
          <a:blip r:embed="rId2" cstate="print"/>
          <a:srcRect/>
          <a:stretch>
            <a:fillRect/>
          </a:stretch>
        </p:blipFill>
        <p:spPr bwMode="auto">
          <a:xfrm>
            <a:off x="1619672" y="2132856"/>
            <a:ext cx="6029325" cy="1304925"/>
          </a:xfrm>
          <a:prstGeom prst="rect">
            <a:avLst/>
          </a:prstGeom>
          <a:noFill/>
          <a:ln w="9525">
            <a:noFill/>
            <a:miter lim="800000"/>
            <a:headEnd/>
            <a:tailEnd/>
          </a:ln>
        </p:spPr>
      </p:pic>
      <p:sp>
        <p:nvSpPr>
          <p:cNvPr id="19457" name="Rectangle 1"/>
          <p:cNvSpPr>
            <a:spLocks noChangeArrowheads="1"/>
          </p:cNvSpPr>
          <p:nvPr/>
        </p:nvSpPr>
        <p:spPr bwMode="auto">
          <a:xfrm>
            <a:off x="539552" y="3651412"/>
            <a:ext cx="828092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rgbClr val="000000"/>
                </a:solidFill>
                <a:effectLst/>
                <a:latin typeface="Comic Sans MS" pitchFamily="66" charset="0"/>
                <a:ea typeface="Times New Roman" pitchFamily="18" charset="0"/>
                <a:cs typeface="Times New Roman" pitchFamily="18" charset="0"/>
              </a:rPr>
              <a:t>Patrones de difracción que forman dos rendijas, una el doble de ancho que la otra. La más ancha forma el patrón (a), mientras que la más angosta da lugar al patrón (b).</a:t>
            </a:r>
            <a:endParaRPr kumimoji="0" lang="es-ES" sz="1800" b="0" i="0" u="none" strike="noStrike" cap="none" normalizeH="0" baseline="0" dirty="0">
              <a:ln>
                <a:noFill/>
              </a:ln>
              <a:solidFill>
                <a:schemeClr val="tx1"/>
              </a:solidFill>
              <a:effectLst/>
              <a:latin typeface="Arial" pitchFamily="34" charset="0"/>
              <a:cs typeface="Arial" pitchFamily="34" charset="0"/>
            </a:endParaRPr>
          </a:p>
        </p:txBody>
      </p:sp>
      <p:pic>
        <p:nvPicPr>
          <p:cNvPr id="5" name="4 Imagen" descr="http://www.cubaeduca.cu/media/www.cubaeduca.cu/medias/cienciatodos/Libros_1/ciencia2/26/imgs/fig5-23.jpg"/>
          <p:cNvPicPr/>
          <p:nvPr/>
        </p:nvPicPr>
        <p:blipFill>
          <a:blip r:embed="rId3" cstate="print"/>
          <a:srcRect/>
          <a:stretch>
            <a:fillRect/>
          </a:stretch>
        </p:blipFill>
        <p:spPr bwMode="auto">
          <a:xfrm>
            <a:off x="2771800" y="4572000"/>
            <a:ext cx="3219450" cy="2286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04665"/>
            <a:ext cx="7920880" cy="5293757"/>
          </a:xfrm>
          <a:prstGeom prst="rect">
            <a:avLst/>
          </a:prstGeom>
        </p:spPr>
        <p:txBody>
          <a:bodyPr wrap="square">
            <a:spAutoFit/>
          </a:bodyPr>
          <a:lstStyle/>
          <a:p>
            <a:pPr algn="just"/>
            <a:r>
              <a:rPr lang="es-ES" dirty="0">
                <a:latin typeface="Comic Sans MS" pitchFamily="66" charset="0"/>
              </a:rPr>
              <a:t>El patrón de difracción en el caso de dos rendijas viene dado</a:t>
            </a:r>
            <a:r>
              <a:rPr lang="es-ES" sz="3200" dirty="0">
                <a:latin typeface="Comic Sans MS" pitchFamily="66" charset="0"/>
              </a:rPr>
              <a:t> </a:t>
            </a:r>
            <a:r>
              <a:rPr lang="es-ES" dirty="0">
                <a:latin typeface="Comic Sans MS" pitchFamily="66" charset="0"/>
              </a:rPr>
              <a:t>por el patrón de interferencia de dos ondas que se superponen, procedentes de sendas rendijas, modulado por el patrón de difracción de una sola rendija.</a:t>
            </a:r>
          </a:p>
          <a:p>
            <a:pPr algn="just"/>
            <a:r>
              <a:rPr lang="es-ES" dirty="0">
                <a:latin typeface="Comic Sans MS" pitchFamily="66" charset="0"/>
              </a:rPr>
              <a:t>	Los máximos del patrón de interferencia están dados por</a:t>
            </a:r>
          </a:p>
          <a:p>
            <a:pPr algn="just"/>
            <a:endParaRPr lang="es-ES" dirty="0">
              <a:latin typeface="Comic Sans MS" pitchFamily="66" charset="0"/>
            </a:endParaRPr>
          </a:p>
          <a:p>
            <a:pPr algn="just"/>
            <a:r>
              <a:rPr lang="es-ES" dirty="0">
                <a:latin typeface="Comic Sans MS" pitchFamily="66" charset="0"/>
              </a:rPr>
              <a:t>			 </a:t>
            </a:r>
            <a:r>
              <a:rPr lang="es-ES" dirty="0">
                <a:solidFill>
                  <a:srgbClr val="FF0000"/>
                </a:solidFill>
                <a:latin typeface="Comic Sans MS" pitchFamily="66" charset="0"/>
              </a:rPr>
              <a:t>sin θ = </a:t>
            </a:r>
            <a:r>
              <a:rPr lang="es-ES" dirty="0" err="1">
                <a:solidFill>
                  <a:srgbClr val="FF0000"/>
                </a:solidFill>
                <a:latin typeface="Comic Sans MS" pitchFamily="66" charset="0"/>
              </a:rPr>
              <a:t>n·λ</a:t>
            </a:r>
            <a:r>
              <a:rPr lang="es-ES" dirty="0">
                <a:solidFill>
                  <a:srgbClr val="FF0000"/>
                </a:solidFill>
                <a:latin typeface="Comic Sans MS" pitchFamily="66" charset="0"/>
              </a:rPr>
              <a:t>/a</a:t>
            </a:r>
          </a:p>
          <a:p>
            <a:pPr algn="just"/>
            <a:endParaRPr lang="es-ES" dirty="0">
              <a:solidFill>
                <a:srgbClr val="FF0000"/>
              </a:solidFill>
              <a:latin typeface="Comic Sans MS" pitchFamily="66" charset="0"/>
            </a:endParaRPr>
          </a:p>
          <a:p>
            <a:pPr algn="just"/>
            <a:r>
              <a:rPr lang="es-ES" dirty="0">
                <a:latin typeface="Comic Sans MS" pitchFamily="66" charset="0"/>
              </a:rPr>
              <a:t>Mientras que los ceros del diagrama de difracción por </a:t>
            </a:r>
          </a:p>
          <a:p>
            <a:pPr algn="just"/>
            <a:endParaRPr lang="es-ES" dirty="0">
              <a:latin typeface="Comic Sans MS" pitchFamily="66" charset="0"/>
            </a:endParaRPr>
          </a:p>
          <a:p>
            <a:pPr algn="just"/>
            <a:r>
              <a:rPr lang="es-ES" dirty="0">
                <a:solidFill>
                  <a:srgbClr val="00B050"/>
                </a:solidFill>
                <a:latin typeface="Comic Sans MS" pitchFamily="66" charset="0"/>
              </a:rPr>
              <a:t>			sin θ = </a:t>
            </a:r>
            <a:r>
              <a:rPr lang="es-ES" dirty="0" err="1">
                <a:solidFill>
                  <a:srgbClr val="00B050"/>
                </a:solidFill>
                <a:latin typeface="Comic Sans MS" pitchFamily="66" charset="0"/>
              </a:rPr>
              <a:t>n·λ</a:t>
            </a:r>
            <a:r>
              <a:rPr lang="es-ES" dirty="0">
                <a:solidFill>
                  <a:srgbClr val="00B050"/>
                </a:solidFill>
                <a:latin typeface="Comic Sans MS" pitchFamily="66" charset="0"/>
              </a:rPr>
              <a:t>/b</a:t>
            </a:r>
          </a:p>
          <a:p>
            <a:pPr algn="just"/>
            <a:endParaRPr lang="es-ES" dirty="0">
              <a:latin typeface="Comic Sans MS" pitchFamily="66" charset="0"/>
            </a:endParaRPr>
          </a:p>
          <a:p>
            <a:pPr algn="just"/>
            <a:r>
              <a:rPr lang="es-ES" dirty="0">
                <a:latin typeface="Comic Sans MS" pitchFamily="66" charset="0"/>
              </a:rPr>
              <a:t>donde b es el ancho de las rendijas y a la separación entre ellas (a &gt; b). </a:t>
            </a:r>
          </a:p>
          <a:p>
            <a:pPr algn="just"/>
            <a:endParaRPr lang="es-ES" dirty="0">
              <a:latin typeface="Comic Sans MS" pitchFamily="66" charset="0"/>
            </a:endParaRPr>
          </a:p>
          <a:p>
            <a:pPr algn="just"/>
            <a:r>
              <a:rPr lang="es-ES" dirty="0">
                <a:latin typeface="Comic Sans MS" pitchFamily="66" charset="0"/>
              </a:rPr>
              <a:t>Como consecuencia, cuando hay dos rendijas, las franjas brillantes son mucho más estrechas y están mucho más juntas que las producidas por una sola rendija.</a:t>
            </a:r>
          </a:p>
          <a:p>
            <a:pPr algn="just"/>
            <a:r>
              <a:rPr lang="es-ES" dirty="0">
                <a:latin typeface="Comic Sans MS" pitchFamily="66"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C:\Users\Usuario\Downloads\DSC_0006 (1).JPG"/>
          <p:cNvPicPr/>
          <p:nvPr/>
        </p:nvPicPr>
        <p:blipFill>
          <a:blip r:embed="rId2" cstate="print"/>
          <a:srcRect/>
          <a:stretch>
            <a:fillRect/>
          </a:stretch>
        </p:blipFill>
        <p:spPr bwMode="auto">
          <a:xfrm>
            <a:off x="1368107" y="651535"/>
            <a:ext cx="6407785" cy="555493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611560" y="-245686"/>
            <a:ext cx="7992888"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rgbClr val="000000"/>
                </a:solidFill>
                <a:effectLst/>
                <a:latin typeface="Comic Sans MS" pitchFamily="66" charset="0"/>
                <a:ea typeface="Times New Roman" pitchFamily="18" charset="0"/>
                <a:cs typeface="Times New Roman" pitchFamily="18" charset="0"/>
              </a:rPr>
              <a:t>Si aumentamos el número de rendijas a N, espaciadas regularmente a una distancia b, los máximos estarían dados por la ecuación	</a:t>
            </a:r>
          </a:p>
          <a:p>
            <a:pPr marL="0" marR="0" lvl="0" indent="0" algn="just" defTabSz="914400" rtl="0" eaLnBrk="1" fontAlgn="base" latinLnBrk="0" hangingPunct="1">
              <a:lnSpc>
                <a:spcPct val="100000"/>
              </a:lnSpc>
              <a:spcBef>
                <a:spcPct val="0"/>
              </a:spcBef>
              <a:spcAft>
                <a:spcPct val="0"/>
              </a:spcAft>
              <a:buClrTx/>
              <a:buSzTx/>
              <a:buFontTx/>
              <a:buNone/>
              <a:tabLst/>
            </a:pPr>
            <a:endParaRPr lang="es-ES" dirty="0">
              <a:solidFill>
                <a:srgbClr val="000000"/>
              </a:solidFill>
              <a:latin typeface="Comic Sans MS" pitchFamily="66"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			sin θ = </a:t>
            </a:r>
            <a:r>
              <a:rPr kumimoji="0" lang="es-ES" b="0" i="0" u="none" strike="noStrike" cap="none" normalizeH="0" baseline="0" dirty="0" err="1">
                <a:ln>
                  <a:noFill/>
                </a:ln>
                <a:solidFill>
                  <a:srgbClr val="000000"/>
                </a:solidFill>
                <a:effectLst/>
                <a:latin typeface="Comic Sans MS" pitchFamily="66" charset="0"/>
                <a:ea typeface="Calibri" pitchFamily="34" charset="0"/>
                <a:cs typeface="Times New Roman" pitchFamily="18" charset="0"/>
              </a:rPr>
              <a:t>n·λ</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/b, </a:t>
            </a:r>
          </a:p>
          <a:p>
            <a:pPr marL="0" marR="0" lvl="0" indent="0" algn="just" defTabSz="914400" rtl="0" eaLnBrk="1" fontAlgn="base" latinLnBrk="0" hangingPunct="1">
              <a:lnSpc>
                <a:spcPct val="100000"/>
              </a:lnSpc>
              <a:spcBef>
                <a:spcPct val="0"/>
              </a:spcBef>
              <a:spcAft>
                <a:spcPct val="0"/>
              </a:spcAft>
              <a:buClrTx/>
              <a:buSzTx/>
              <a:buFontTx/>
              <a:buNone/>
              <a:tabLst/>
            </a:pPr>
            <a:endParaRPr lang="es-ES" dirty="0">
              <a:solidFill>
                <a:srgbClr val="000000"/>
              </a:solidFill>
              <a:latin typeface="Comic Sans MS" pitchFamily="66"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donde n = 0, ± 1, ± 2 …, pero sus intensidades, como antes, moduladas por el diagrama de difracción.</a:t>
            </a:r>
          </a:p>
          <a:p>
            <a:pPr marL="0" marR="0" lvl="0" indent="0" algn="just" defTabSz="914400" rtl="0" eaLnBrk="1" fontAlgn="base" latinLnBrk="0" hangingPunct="1">
              <a:lnSpc>
                <a:spcPct val="100000"/>
              </a:lnSpc>
              <a:spcBef>
                <a:spcPct val="0"/>
              </a:spcBef>
              <a:spcAft>
                <a:spcPct val="0"/>
              </a:spcAft>
              <a:buClrTx/>
              <a:buSzTx/>
              <a:buFontTx/>
              <a:buNone/>
              <a:tabLst/>
            </a:pPr>
            <a:endParaRPr lang="es-ES" dirty="0">
              <a:solidFill>
                <a:srgbClr val="000000"/>
              </a:solidFill>
              <a:latin typeface="Comic Sans MS" pitchFamily="66"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     La figura siguiente nos muestra el caso de N = 8, es decir, 8 rendijas. Según el valor de n, los máximos principales se denominan primer, segundo, tercer, </a:t>
            </a:r>
            <a:r>
              <a:rPr kumimoji="0" lang="es-ES" b="0" i="0" u="none" strike="noStrike" cap="none" normalizeH="0" baseline="0" dirty="0" err="1">
                <a:ln>
                  <a:noFill/>
                </a:ln>
                <a:solidFill>
                  <a:srgbClr val="000000"/>
                </a:solidFill>
                <a:effectLst/>
                <a:latin typeface="Comic Sans MS" pitchFamily="66" charset="0"/>
                <a:ea typeface="Calibri" pitchFamily="34" charset="0"/>
                <a:cs typeface="Times New Roman" pitchFamily="18" charset="0"/>
              </a:rPr>
              <a:t>etc</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 </a:t>
            </a:r>
            <a:r>
              <a:rPr kumimoji="0" lang="es-ES" b="0" i="1" u="none" strike="noStrike" cap="none" normalizeH="0" baseline="0" dirty="0">
                <a:ln>
                  <a:noFill/>
                </a:ln>
                <a:solidFill>
                  <a:schemeClr val="accent6">
                    <a:lumMod val="75000"/>
                  </a:schemeClr>
                </a:solidFill>
                <a:effectLst/>
                <a:latin typeface="Comic Sans MS" pitchFamily="66" charset="0"/>
                <a:ea typeface="Calibri" pitchFamily="34" charset="0"/>
                <a:cs typeface="Times New Roman" pitchFamily="18" charset="0"/>
              </a:rPr>
              <a:t>orden de difracción</a:t>
            </a:r>
            <a:r>
              <a:rPr kumimoji="0" lang="es-ES" b="0" i="1"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 </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Un sistema con estas características constituye una </a:t>
            </a:r>
            <a:r>
              <a:rPr kumimoji="0" lang="es-ES" b="0" i="0" u="none" strike="noStrike" cap="none" normalizeH="0" baseline="0" dirty="0">
                <a:ln>
                  <a:noFill/>
                </a:ln>
                <a:solidFill>
                  <a:schemeClr val="accent6">
                    <a:lumMod val="75000"/>
                  </a:schemeClr>
                </a:solidFill>
                <a:effectLst/>
                <a:latin typeface="Comic Sans MS" pitchFamily="66" charset="0"/>
                <a:ea typeface="Calibri" pitchFamily="34" charset="0"/>
                <a:cs typeface="Times New Roman" pitchFamily="18" charset="0"/>
              </a:rPr>
              <a:t>red de difracción </a:t>
            </a:r>
            <a:r>
              <a:rPr kumimoji="0" lang="es-ES" b="0" i="0" u="none" strike="noStrike" cap="none" normalizeH="0" baseline="0" dirty="0">
                <a:ln>
                  <a:noFill/>
                </a:ln>
                <a:solidFill>
                  <a:srgbClr val="000000"/>
                </a:solidFill>
                <a:effectLst/>
                <a:latin typeface="Comic Sans MS" pitchFamily="66" charset="0"/>
                <a:ea typeface="Calibri" pitchFamily="34" charset="0"/>
                <a:cs typeface="Times New Roman" pitchFamily="18" charset="0"/>
              </a:rPr>
              <a:t>por transmisión.</a:t>
            </a:r>
            <a:endParaRPr kumimoji="0" lang="es-ES" b="0" i="0" u="none" strike="noStrike" cap="none" normalizeH="0" baseline="0" dirty="0">
              <a:ln>
                <a:noFill/>
              </a:ln>
              <a:solidFill>
                <a:schemeClr val="tx1"/>
              </a:solidFill>
              <a:effectLst/>
              <a:latin typeface="Comic Sans MS" pitchFamily="66" charset="0"/>
              <a:cs typeface="Arial" pitchFamily="34" charset="0"/>
            </a:endParaRPr>
          </a:p>
        </p:txBody>
      </p:sp>
      <p:pic>
        <p:nvPicPr>
          <p:cNvPr id="3" name="2 Imagen" descr="C:\Users\Usuario\Downloads\DSC_0005.JPG"/>
          <p:cNvPicPr/>
          <p:nvPr/>
        </p:nvPicPr>
        <p:blipFill>
          <a:blip r:embed="rId2" cstate="print"/>
          <a:srcRect/>
          <a:stretch>
            <a:fillRect/>
          </a:stretch>
        </p:blipFill>
        <p:spPr bwMode="auto">
          <a:xfrm>
            <a:off x="1403648" y="3501008"/>
            <a:ext cx="6407785" cy="2626838"/>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E:\1.ALFONSO 18-19\FÍSICA BACH\Optica\op.18.jpg"/>
          <p:cNvPicPr/>
          <p:nvPr/>
        </p:nvPicPr>
        <p:blipFill>
          <a:blip r:embed="rId2" cstate="print"/>
          <a:srcRect/>
          <a:stretch>
            <a:fillRect/>
          </a:stretch>
        </p:blipFill>
        <p:spPr bwMode="auto">
          <a:xfrm>
            <a:off x="755576" y="548680"/>
            <a:ext cx="2529324" cy="2513201"/>
          </a:xfrm>
          <a:prstGeom prst="rect">
            <a:avLst/>
          </a:prstGeom>
          <a:noFill/>
          <a:ln w="9525">
            <a:noFill/>
            <a:miter lim="800000"/>
            <a:headEnd/>
            <a:tailEnd/>
          </a:ln>
        </p:spPr>
      </p:pic>
      <p:pic>
        <p:nvPicPr>
          <p:cNvPr id="3" name="2 Imagen" descr="E:\1.ALFONSO 18-19\FÍSICA BACH\Optica\op.19.jpg"/>
          <p:cNvPicPr/>
          <p:nvPr/>
        </p:nvPicPr>
        <p:blipFill>
          <a:blip r:embed="rId3" cstate="print"/>
          <a:srcRect/>
          <a:stretch>
            <a:fillRect/>
          </a:stretch>
        </p:blipFill>
        <p:spPr bwMode="auto">
          <a:xfrm>
            <a:off x="4572000" y="476672"/>
            <a:ext cx="3168352" cy="2054602"/>
          </a:xfrm>
          <a:prstGeom prst="rect">
            <a:avLst/>
          </a:prstGeom>
          <a:noFill/>
          <a:ln w="9525">
            <a:noFill/>
            <a:miter lim="800000"/>
            <a:headEnd/>
            <a:tailEnd/>
          </a:ln>
        </p:spPr>
      </p:pic>
      <p:pic>
        <p:nvPicPr>
          <p:cNvPr id="4" name="3 Imagen" descr="E:\1.ALFONSO 18-19\FÍSICA BACH\Optica\op.20.jpg"/>
          <p:cNvPicPr/>
          <p:nvPr/>
        </p:nvPicPr>
        <p:blipFill>
          <a:blip r:embed="rId4" cstate="print"/>
          <a:srcRect/>
          <a:stretch>
            <a:fillRect/>
          </a:stretch>
        </p:blipFill>
        <p:spPr bwMode="auto">
          <a:xfrm>
            <a:off x="3275856" y="2852936"/>
            <a:ext cx="4269343" cy="331236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395536" y="404664"/>
            <a:ext cx="820891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rgbClr val="000000"/>
                </a:solidFill>
                <a:effectLst/>
                <a:latin typeface="Comic Sans MS" pitchFamily="66" charset="0"/>
                <a:ea typeface="Times New Roman" pitchFamily="18" charset="0"/>
                <a:cs typeface="Times New Roman" pitchFamily="18" charset="0"/>
              </a:rPr>
              <a:t>Si se usa una rendija cuadrada, entonces el patrón de difracción que se forma en la pantalla es como el mostrado en la figura siguiente. Por supuesto que la longitud de onda de la luz es del orden de la longitud de los lados del cuadrado formado por la rendija. </a:t>
            </a:r>
            <a:endParaRPr kumimoji="0" lang="es-ES" sz="3200" b="0" i="0" u="none" strike="noStrike" cap="none" normalizeH="0" baseline="0" dirty="0">
              <a:ln>
                <a:noFill/>
              </a:ln>
              <a:solidFill>
                <a:schemeClr val="tx1"/>
              </a:solidFill>
              <a:effectLst/>
              <a:latin typeface="Comic Sans MS" pitchFamily="66" charset="0"/>
              <a:cs typeface="Arial" pitchFamily="34" charset="0"/>
            </a:endParaRPr>
          </a:p>
        </p:txBody>
      </p:sp>
      <p:pic>
        <p:nvPicPr>
          <p:cNvPr id="4" name="3 Imagen" descr="http://www.cubaeduca.cu/media/www.cubaeduca.cu/medias/cienciatodos/Libros_1/ciencia2/26/imgs/fig6-24.jpg"/>
          <p:cNvPicPr/>
          <p:nvPr/>
        </p:nvPicPr>
        <p:blipFill>
          <a:blip r:embed="rId2" cstate="print"/>
          <a:srcRect/>
          <a:stretch>
            <a:fillRect/>
          </a:stretch>
        </p:blipFill>
        <p:spPr bwMode="auto">
          <a:xfrm>
            <a:off x="5580112" y="1412776"/>
            <a:ext cx="2620241" cy="2163018"/>
          </a:xfrm>
          <a:prstGeom prst="rect">
            <a:avLst/>
          </a:prstGeom>
          <a:noFill/>
          <a:ln w="9525">
            <a:noFill/>
            <a:miter lim="800000"/>
            <a:headEnd/>
            <a:tailEnd/>
          </a:ln>
        </p:spPr>
      </p:pic>
      <p:sp>
        <p:nvSpPr>
          <p:cNvPr id="23554" name="Rectangle 2"/>
          <p:cNvSpPr>
            <a:spLocks noChangeArrowheads="1"/>
          </p:cNvSpPr>
          <p:nvPr/>
        </p:nvSpPr>
        <p:spPr bwMode="auto">
          <a:xfrm>
            <a:off x="251520" y="3717032"/>
            <a:ext cx="828092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rgbClr val="000000"/>
                </a:solidFill>
                <a:effectLst/>
                <a:latin typeface="Comic Sans MS" pitchFamily="66" charset="0"/>
                <a:ea typeface="Times New Roman" pitchFamily="18" charset="0"/>
                <a:cs typeface="Times New Roman" pitchFamily="18" charset="0"/>
              </a:rPr>
              <a:t>Patrón de difracción que forma una rendija circular. La región de sombra geométrica que es la que está fuera del círculo central, contiene zonas iluminadas.</a:t>
            </a:r>
            <a:endParaRPr kumimoji="0" lang="es-ES" sz="3200" b="0" i="0" u="none" strike="noStrike" cap="none" normalizeH="0" baseline="0" dirty="0">
              <a:ln>
                <a:noFill/>
              </a:ln>
              <a:solidFill>
                <a:schemeClr val="tx1"/>
              </a:solidFill>
              <a:effectLst/>
              <a:latin typeface="Comic Sans MS" pitchFamily="66" charset="0"/>
              <a:cs typeface="Arial" pitchFamily="34" charset="0"/>
            </a:endParaRPr>
          </a:p>
        </p:txBody>
      </p:sp>
      <p:pic>
        <p:nvPicPr>
          <p:cNvPr id="6" name="5 Imagen" descr="http://www.cubaeduca.cu/media/www.cubaeduca.cu/medias/cienciatodos/Libros_1/ciencia2/26/imgs/fig7-25.jpg"/>
          <p:cNvPicPr/>
          <p:nvPr/>
        </p:nvPicPr>
        <p:blipFill>
          <a:blip r:embed="rId3" cstate="print"/>
          <a:srcRect/>
          <a:stretch>
            <a:fillRect/>
          </a:stretch>
        </p:blipFill>
        <p:spPr bwMode="auto">
          <a:xfrm>
            <a:off x="1907704" y="4365104"/>
            <a:ext cx="2177198" cy="2202812"/>
          </a:xfrm>
          <a:prstGeom prst="rect">
            <a:avLst/>
          </a:prstGeom>
          <a:noFill/>
          <a:ln w="9525">
            <a:noFill/>
            <a:miter lim="800000"/>
            <a:headEnd/>
            <a:tailEnd/>
          </a:ln>
        </p:spPr>
      </p:pic>
      <p:pic>
        <p:nvPicPr>
          <p:cNvPr id="7" name="6 Imagen" descr="E:\1.ALFONSO 18-19\FÍSICA BACH\Optica\op.35.jpg"/>
          <p:cNvPicPr/>
          <p:nvPr/>
        </p:nvPicPr>
        <p:blipFill>
          <a:blip r:embed="rId4" cstate="print"/>
          <a:srcRect l="71025" t="7510" r="892" b="6324"/>
          <a:stretch>
            <a:fillRect/>
          </a:stretch>
        </p:blipFill>
        <p:spPr bwMode="auto">
          <a:xfrm>
            <a:off x="5724128" y="4437112"/>
            <a:ext cx="1800225" cy="207645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E:\1.ALFONSO 18-19\FÍSICA BACH\Optica\op.22.jpg"/>
          <p:cNvPicPr/>
          <p:nvPr/>
        </p:nvPicPr>
        <p:blipFill>
          <a:blip r:embed="rId2" cstate="print"/>
          <a:srcRect l="1754" t="5854" r="52380" b="5366"/>
          <a:stretch>
            <a:fillRect/>
          </a:stretch>
        </p:blipFill>
        <p:spPr bwMode="auto">
          <a:xfrm>
            <a:off x="1259632" y="692696"/>
            <a:ext cx="2376264" cy="2160240"/>
          </a:xfrm>
          <a:prstGeom prst="rect">
            <a:avLst/>
          </a:prstGeom>
          <a:noFill/>
          <a:ln w="9525">
            <a:noFill/>
            <a:miter lim="800000"/>
            <a:headEnd/>
            <a:tailEnd/>
          </a:ln>
        </p:spPr>
      </p:pic>
      <p:pic>
        <p:nvPicPr>
          <p:cNvPr id="3" name="2 Imagen" descr="E:\1.ALFONSO 18-19\FÍSICA BACH\Optica\op.22.jpg"/>
          <p:cNvPicPr/>
          <p:nvPr/>
        </p:nvPicPr>
        <p:blipFill>
          <a:blip r:embed="rId2" cstate="print"/>
          <a:srcRect l="54605" t="5854" r="1535" b="6341"/>
          <a:stretch>
            <a:fillRect/>
          </a:stretch>
        </p:blipFill>
        <p:spPr bwMode="auto">
          <a:xfrm>
            <a:off x="5364088" y="692696"/>
            <a:ext cx="2265040" cy="2160240"/>
          </a:xfrm>
          <a:prstGeom prst="rect">
            <a:avLst/>
          </a:prstGeom>
          <a:noFill/>
          <a:ln w="9525">
            <a:noFill/>
            <a:miter lim="800000"/>
            <a:headEnd/>
            <a:tailEnd/>
          </a:ln>
        </p:spPr>
      </p:pic>
      <p:sp>
        <p:nvSpPr>
          <p:cNvPr id="25601" name="Rectangle 1"/>
          <p:cNvSpPr>
            <a:spLocks noChangeArrowheads="1"/>
          </p:cNvSpPr>
          <p:nvPr/>
        </p:nvSpPr>
        <p:spPr bwMode="auto">
          <a:xfrm>
            <a:off x="694662" y="3068960"/>
            <a:ext cx="7587333"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ES" sz="1600" b="0" i="0" u="none" strike="noStrike" cap="none" normalizeH="0" baseline="0" dirty="0">
                <a:ln>
                  <a:noFill/>
                </a:ln>
                <a:solidFill>
                  <a:srgbClr val="000000"/>
                </a:solidFill>
                <a:effectLst/>
                <a:latin typeface="Comic Sans MS" pitchFamily="66" charset="0"/>
                <a:ea typeface="Times New Roman" pitchFamily="18" charset="0"/>
                <a:cs typeface="Times New Roman" pitchFamily="18" charset="0"/>
              </a:rPr>
              <a:t>a) Difracción con obstáculo circular	         b) Difracción con agujero circular</a:t>
            </a:r>
            <a:endParaRPr kumimoji="0" lang="es-ES" sz="2800" b="0" i="0" u="none" strike="noStrike" cap="none" normalizeH="0" baseline="0" dirty="0">
              <a:ln>
                <a:noFill/>
              </a:ln>
              <a:solidFill>
                <a:schemeClr val="tx1"/>
              </a:solidFill>
              <a:effectLst/>
              <a:latin typeface="Comic Sans MS" pitchFamily="66" charset="0"/>
              <a:cs typeface="Arial" pitchFamily="34" charset="0"/>
            </a:endParaRPr>
          </a:p>
        </p:txBody>
      </p:sp>
      <p:sp>
        <p:nvSpPr>
          <p:cNvPr id="25602" name="Rectangle 2"/>
          <p:cNvSpPr>
            <a:spLocks noChangeArrowheads="1"/>
          </p:cNvSpPr>
          <p:nvPr/>
        </p:nvSpPr>
        <p:spPr bwMode="auto">
          <a:xfrm>
            <a:off x="683568" y="4365104"/>
            <a:ext cx="770485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hlinkClick r:id="rId3"/>
              </a:rPr>
              <a:t>http://www.captandoelcosmos.com/la-optica-de-las-estrellas-los-anillos-de-difraccion/</a:t>
            </a:r>
            <a:endParaRPr kumimoji="0" lang="es-ES" sz="11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a:ln>
                  <a:noFill/>
                </a:ln>
                <a:solidFill>
                  <a:schemeClr val="tx1"/>
                </a:solidFill>
                <a:effectLst/>
                <a:latin typeface="Comic Sans MS" pitchFamily="66" charset="0"/>
                <a:ea typeface="Calibri" pitchFamily="34" charset="0"/>
                <a:cs typeface="Times New Roman" pitchFamily="18" charset="0"/>
                <a:hlinkClick r:id="rId4"/>
              </a:rPr>
              <a:t>https://en.wikipedia.org/wiki/Diffraction_formalism#/media/File:Diffraction2vs5.jpg</a:t>
            </a:r>
            <a:endParaRPr kumimoji="0" lang="es-ES" sz="3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C:\Users\Usuario\Pictures\FotosFamiliares\DSC_0044.JPG"/>
          <p:cNvPicPr/>
          <p:nvPr/>
        </p:nvPicPr>
        <p:blipFill>
          <a:blip r:embed="rId2" cstate="print"/>
          <a:srcRect/>
          <a:stretch>
            <a:fillRect/>
          </a:stretch>
        </p:blipFill>
        <p:spPr bwMode="auto">
          <a:xfrm>
            <a:off x="971600" y="836712"/>
            <a:ext cx="7272807" cy="4824536"/>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E:\1.ALFONSO 18-19\FÍSICA BACH\Optica\op.37.jpg"/>
          <p:cNvPicPr/>
          <p:nvPr/>
        </p:nvPicPr>
        <p:blipFill>
          <a:blip r:embed="rId2" cstate="print"/>
          <a:srcRect/>
          <a:stretch>
            <a:fillRect/>
          </a:stretch>
        </p:blipFill>
        <p:spPr bwMode="auto">
          <a:xfrm>
            <a:off x="755576" y="1412776"/>
            <a:ext cx="3744416" cy="4464496"/>
          </a:xfrm>
          <a:prstGeom prst="rect">
            <a:avLst/>
          </a:prstGeom>
          <a:noFill/>
          <a:ln w="9525">
            <a:noFill/>
            <a:miter lim="800000"/>
            <a:headEnd/>
            <a:tailEnd/>
          </a:ln>
        </p:spPr>
      </p:pic>
      <p:sp>
        <p:nvSpPr>
          <p:cNvPr id="8" name="7 CuadroTexto"/>
          <p:cNvSpPr txBox="1"/>
          <p:nvPr/>
        </p:nvSpPr>
        <p:spPr>
          <a:xfrm>
            <a:off x="2555776" y="764704"/>
            <a:ext cx="3960440" cy="400110"/>
          </a:xfrm>
          <a:prstGeom prst="rect">
            <a:avLst/>
          </a:prstGeom>
          <a:noFill/>
        </p:spPr>
        <p:txBody>
          <a:bodyPr wrap="square" rtlCol="0">
            <a:spAutoFit/>
          </a:bodyPr>
          <a:lstStyle/>
          <a:p>
            <a:r>
              <a:rPr lang="es-ES" sz="2000" dirty="0">
                <a:latin typeface="Comic Sans MS" pitchFamily="66" charset="0"/>
              </a:rPr>
              <a:t>             LA POLARIZACIÓN</a:t>
            </a:r>
          </a:p>
        </p:txBody>
      </p:sp>
      <p:pic>
        <p:nvPicPr>
          <p:cNvPr id="2050" name="Picture 2" descr="Resultado de imagen de polarizaciÃ³n de la luz"/>
          <p:cNvPicPr>
            <a:picLocks noChangeAspect="1" noChangeArrowheads="1"/>
          </p:cNvPicPr>
          <p:nvPr/>
        </p:nvPicPr>
        <p:blipFill>
          <a:blip r:embed="rId3" cstate="print"/>
          <a:srcRect/>
          <a:stretch>
            <a:fillRect/>
          </a:stretch>
        </p:blipFill>
        <p:spPr bwMode="auto">
          <a:xfrm>
            <a:off x="4788024" y="2708920"/>
            <a:ext cx="3456384" cy="199967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Resultado de imagen de polarizaciÃ³n de la luz"/>
          <p:cNvPicPr>
            <a:picLocks noChangeAspect="1" noChangeArrowheads="1"/>
          </p:cNvPicPr>
          <p:nvPr/>
        </p:nvPicPr>
        <p:blipFill>
          <a:blip r:embed="rId2" cstate="print"/>
          <a:srcRect/>
          <a:stretch>
            <a:fillRect/>
          </a:stretch>
        </p:blipFill>
        <p:spPr bwMode="auto">
          <a:xfrm>
            <a:off x="862558" y="620687"/>
            <a:ext cx="7669882" cy="3718339"/>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E:\1.ALFONSO 18-19\FÍSICA BACH\Optica\op.25.jpg"/>
          <p:cNvPicPr/>
          <p:nvPr/>
        </p:nvPicPr>
        <p:blipFill>
          <a:blip r:embed="rId2" cstate="print"/>
          <a:srcRect/>
          <a:stretch>
            <a:fillRect/>
          </a:stretch>
        </p:blipFill>
        <p:spPr bwMode="auto">
          <a:xfrm>
            <a:off x="1043608" y="1556792"/>
            <a:ext cx="7056784" cy="3384376"/>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E:\1.ALFONSO 18-19\FÍSICA BACH\Optica\op.15.jpg"/>
          <p:cNvPicPr/>
          <p:nvPr/>
        </p:nvPicPr>
        <p:blipFill>
          <a:blip r:embed="rId2" cstate="print"/>
          <a:srcRect/>
          <a:stretch>
            <a:fillRect/>
          </a:stretch>
        </p:blipFill>
        <p:spPr bwMode="auto">
          <a:xfrm>
            <a:off x="1043608" y="4293096"/>
            <a:ext cx="2880320" cy="1915532"/>
          </a:xfrm>
          <a:prstGeom prst="rect">
            <a:avLst/>
          </a:prstGeom>
          <a:noFill/>
          <a:ln w="9525">
            <a:noFill/>
            <a:miter lim="800000"/>
            <a:headEnd/>
            <a:tailEnd/>
          </a:ln>
        </p:spPr>
      </p:pic>
      <p:pic>
        <p:nvPicPr>
          <p:cNvPr id="4" name="3 Imagen" descr="E:\1.ALFONSO 18-19\FÍSICA BACH\Optica\op.16.jpg"/>
          <p:cNvPicPr/>
          <p:nvPr/>
        </p:nvPicPr>
        <p:blipFill>
          <a:blip r:embed="rId3" cstate="print"/>
          <a:srcRect/>
          <a:stretch>
            <a:fillRect/>
          </a:stretch>
        </p:blipFill>
        <p:spPr bwMode="auto">
          <a:xfrm>
            <a:off x="4932040" y="4509120"/>
            <a:ext cx="2910319" cy="1584826"/>
          </a:xfrm>
          <a:prstGeom prst="rect">
            <a:avLst/>
          </a:prstGeom>
          <a:noFill/>
          <a:ln w="9525">
            <a:noFill/>
            <a:miter lim="800000"/>
            <a:headEnd/>
            <a:tailEnd/>
          </a:ln>
        </p:spPr>
      </p:pic>
      <p:pic>
        <p:nvPicPr>
          <p:cNvPr id="5" name="4 Imagen" descr="E:\1.ALFONSO 18-19\FÍSICA BACH\Optica\op.40.jpg"/>
          <p:cNvPicPr/>
          <p:nvPr/>
        </p:nvPicPr>
        <p:blipFill>
          <a:blip r:embed="rId4" cstate="print"/>
          <a:srcRect/>
          <a:stretch>
            <a:fillRect/>
          </a:stretch>
        </p:blipFill>
        <p:spPr bwMode="auto">
          <a:xfrm>
            <a:off x="323528" y="764704"/>
            <a:ext cx="8136904" cy="3384376"/>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E:\1.ALFONSO 18-19\FÍSICA BACH\Optica\op.14.jpg"/>
          <p:cNvPicPr/>
          <p:nvPr/>
        </p:nvPicPr>
        <p:blipFill>
          <a:blip r:embed="rId2" cstate="print"/>
          <a:srcRect/>
          <a:stretch>
            <a:fillRect/>
          </a:stretch>
        </p:blipFill>
        <p:spPr bwMode="auto">
          <a:xfrm>
            <a:off x="5580112" y="3501008"/>
            <a:ext cx="2736304" cy="2736304"/>
          </a:xfrm>
          <a:prstGeom prst="rect">
            <a:avLst/>
          </a:prstGeom>
          <a:noFill/>
          <a:ln w="9525">
            <a:noFill/>
            <a:miter lim="800000"/>
            <a:headEnd/>
            <a:tailEnd/>
          </a:ln>
        </p:spPr>
      </p:pic>
      <p:sp>
        <p:nvSpPr>
          <p:cNvPr id="4" name="Rectangle 1"/>
          <p:cNvSpPr>
            <a:spLocks noChangeArrowheads="1"/>
          </p:cNvSpPr>
          <p:nvPr/>
        </p:nvSpPr>
        <p:spPr bwMode="auto">
          <a:xfrm>
            <a:off x="1043608" y="620688"/>
            <a:ext cx="3384376" cy="47551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a:ln>
                  <a:noFill/>
                </a:ln>
                <a:solidFill>
                  <a:schemeClr val="tx1"/>
                </a:solidFill>
                <a:effectLst/>
                <a:latin typeface="Comic Sans MS" pitchFamily="66" charset="0"/>
                <a:ea typeface="Calibri" pitchFamily="34" charset="0"/>
                <a:cs typeface="Tahoma" pitchFamily="34" charset="0"/>
              </a:rPr>
              <a:t>Actualmente se dispone de muchas aplicaciones tecnológicas de la polarización de la luz. Una bien conocida son las gafas de cristal polarizado, cuya misión es eliminar buena parte de la luz reflejada que llega a nuestros ojos.  La luz solar ilumina los objetos que nos rodean y, después de ser reflejada por ellos, nos llega desde múltiples direcciones. Cuando procede de determinadas superficies planas (por ejemplo, en el mar, en la nieve, en el asfalto), nos puede deslumbrar, porque aporta un exceso de luz al ojo y quita visibilidad. Los cristales polarizados que tienen estas gafas actúan como filtros verticales. Así, bloquean la luz que llega en dirección horizontal y permiten el paso de la que llega en dirección vertical, que se aprovecha mejor para ver con claridad.</a:t>
            </a:r>
          </a:p>
          <a:p>
            <a:pPr marL="0" marR="0" lvl="0" indent="0" algn="just" defTabSz="914400" rtl="0" eaLnBrk="1" fontAlgn="base" latinLnBrk="0" hangingPunct="1">
              <a:lnSpc>
                <a:spcPct val="100000"/>
              </a:lnSpc>
              <a:spcBef>
                <a:spcPct val="0"/>
              </a:spcBef>
              <a:spcAft>
                <a:spcPct val="0"/>
              </a:spcAft>
              <a:buClrTx/>
              <a:buSzTx/>
              <a:buFontTx/>
              <a:buNone/>
              <a:tabLst/>
            </a:pPr>
            <a:endParaRPr lang="es-ES" dirty="0">
              <a:latin typeface="Comic Sans MS" pitchFamily="66"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3200" b="0" i="0" u="none" strike="noStrike" cap="none" normalizeH="0" baseline="0" dirty="0">
              <a:ln>
                <a:noFill/>
              </a:ln>
              <a:solidFill>
                <a:schemeClr val="tx1"/>
              </a:solidFill>
              <a:effectLst/>
              <a:latin typeface="Comic Sans MS" pitchFamily="66"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s-ES" sz="3200" dirty="0">
              <a:latin typeface="Comic Sans MS" pitchFamily="66"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3200" b="0" i="0" u="none" strike="noStrike" cap="none" normalizeH="0" baseline="0" dirty="0">
              <a:ln>
                <a:noFill/>
              </a:ln>
              <a:solidFill>
                <a:schemeClr val="tx1"/>
              </a:solidFill>
              <a:effectLst/>
              <a:latin typeface="Comic Sans MS" pitchFamily="66" charset="0"/>
              <a:cs typeface="Arial"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1427</Words>
  <Application>Microsoft Office PowerPoint</Application>
  <PresentationFormat>Presentación en pantalla (4:3)</PresentationFormat>
  <Paragraphs>64</Paragraphs>
  <Slides>19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19</vt:i4>
      </vt:variant>
    </vt:vector>
  </HeadingPairs>
  <TitlesOfParts>
    <vt:vector size="23" baseType="lpstr">
      <vt:lpstr>Arial</vt:lpstr>
      <vt:lpstr>Calibri</vt:lpstr>
      <vt:lpstr>Comic Sans MS</vt:lpstr>
      <vt:lpstr>Tema de Office</vt:lpstr>
      <vt:lpstr>LA DIFRACCIÓN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DIFRACCIÓN</dc:title>
  <dc:creator>Usuario</dc:creator>
  <cp:lastModifiedBy>M. INMACULADA PEREZ FERRERA</cp:lastModifiedBy>
  <cp:revision>8</cp:revision>
  <dcterms:created xsi:type="dcterms:W3CDTF">2018-11-02T19:18:04Z</dcterms:created>
  <dcterms:modified xsi:type="dcterms:W3CDTF">2020-10-28T19:15:20Z</dcterms:modified>
</cp:coreProperties>
</file>